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0" r:id="rId3"/>
    <p:sldId id="275" r:id="rId4"/>
    <p:sldId id="287" r:id="rId5"/>
    <p:sldId id="281" r:id="rId6"/>
    <p:sldId id="305" r:id="rId7"/>
    <p:sldId id="306" r:id="rId8"/>
    <p:sldId id="282" r:id="rId9"/>
    <p:sldId id="314" r:id="rId10"/>
    <p:sldId id="315" r:id="rId11"/>
    <p:sldId id="283" r:id="rId12"/>
    <p:sldId id="307" r:id="rId13"/>
    <p:sldId id="316" r:id="rId14"/>
    <p:sldId id="317" r:id="rId15"/>
    <p:sldId id="318" r:id="rId16"/>
    <p:sldId id="319" r:id="rId17"/>
    <p:sldId id="323" r:id="rId18"/>
    <p:sldId id="320" r:id="rId19"/>
    <p:sldId id="330" r:id="rId20"/>
    <p:sldId id="331" r:id="rId21"/>
    <p:sldId id="332" r:id="rId22"/>
    <p:sldId id="335" r:id="rId23"/>
    <p:sldId id="336" r:id="rId24"/>
    <p:sldId id="321" r:id="rId25"/>
    <p:sldId id="322" r:id="rId26"/>
    <p:sldId id="334" r:id="rId27"/>
    <p:sldId id="333" r:id="rId28"/>
    <p:sldId id="324" r:id="rId29"/>
    <p:sldId id="337" r:id="rId30"/>
    <p:sldId id="325" r:id="rId31"/>
    <p:sldId id="268" r:id="rId32"/>
    <p:sldId id="312" r:id="rId33"/>
    <p:sldId id="33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5424"/>
    <a:srgbClr val="F3DFBA"/>
    <a:srgbClr val="3D3D3D"/>
    <a:srgbClr val="584C46"/>
    <a:srgbClr val="867A6C"/>
    <a:srgbClr val="A1978B"/>
    <a:srgbClr val="F08820"/>
    <a:srgbClr val="4F4F4F"/>
    <a:srgbClr val="F5B96D"/>
    <a:srgbClr val="F0CAB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14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gif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10735C-E88D-490F-B3C1-30B3BE73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3169843" y="2548702"/>
            <a:ext cx="59683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Cinema</a:t>
            </a:r>
            <a:r>
              <a:rPr lang="en-US" altLang="ko-KR" sz="6600" b="1" spc="-300" dirty="0">
                <a:solidFill>
                  <a:schemeClr val="accent1"/>
                </a:solidFill>
                <a:latin typeface="+mj-lt"/>
              </a:rPr>
              <a:t> 2NE1</a:t>
            </a:r>
            <a:endParaRPr lang="ko-KR" altLang="en-US" sz="6000" b="1" spc="-3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5ADE8F7E-E602-454D-9005-3DC5C24B248D}"/>
              </a:ext>
            </a:extLst>
          </p:cNvPr>
          <p:cNvSpPr/>
          <p:nvPr/>
        </p:nvSpPr>
        <p:spPr>
          <a:xfrm>
            <a:off x="838200" y="2311400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BD247-2DE0-42EA-9061-503A8557670E}"/>
              </a:ext>
            </a:extLst>
          </p:cNvPr>
          <p:cNvSpPr txBox="1"/>
          <p:nvPr/>
        </p:nvSpPr>
        <p:spPr>
          <a:xfrm>
            <a:off x="3161034" y="3755409"/>
            <a:ext cx="5642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저렴하게 영화와 스낵을 즐길 수 있는 </a:t>
            </a:r>
            <a:r>
              <a:rPr lang="en-US" altLang="ko-KR" sz="2400" b="1" spc="-300" dirty="0">
                <a:solidFill>
                  <a:schemeClr val="accent1"/>
                </a:solidFill>
                <a:latin typeface="+mj-lt"/>
              </a:rPr>
              <a:t>Cinema</a:t>
            </a:r>
            <a:endParaRPr lang="ko-KR" altLang="en-US" sz="2400" b="1" spc="-3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3696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요구사항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1155101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53F7142-E7B6-4604-AFBE-030E04BD9958}"/>
              </a:ext>
            </a:extLst>
          </p:cNvPr>
          <p:cNvGrpSpPr/>
          <p:nvPr/>
        </p:nvGrpSpPr>
        <p:grpSpPr>
          <a:xfrm>
            <a:off x="3106514" y="1284535"/>
            <a:ext cx="5978972" cy="684490"/>
            <a:chOff x="1031359" y="1795360"/>
            <a:chExt cx="5231218" cy="6844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111804-2427-49FD-AEE4-0ECBAF201C66}"/>
                </a:ext>
              </a:extLst>
            </p:cNvPr>
            <p:cNvSpPr/>
            <p:nvPr/>
          </p:nvSpPr>
          <p:spPr>
            <a:xfrm>
              <a:off x="1031359" y="1795360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8680D-CA91-451C-BAEA-41A20AEEE172}"/>
                </a:ext>
              </a:extLst>
            </p:cNvPr>
            <p:cNvSpPr txBox="1"/>
            <p:nvPr/>
          </p:nvSpPr>
          <p:spPr>
            <a:xfrm>
              <a:off x="1266742" y="1875995"/>
              <a:ext cx="476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관리자는 유지보수가 편하고 빠른 대처능력이 필요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D0063A9-D14E-4B13-BA81-213351F91828}"/>
              </a:ext>
            </a:extLst>
          </p:cNvPr>
          <p:cNvSpPr txBox="1"/>
          <p:nvPr/>
        </p:nvSpPr>
        <p:spPr>
          <a:xfrm>
            <a:off x="689987" y="2311270"/>
            <a:ext cx="10441433" cy="336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구매자의 개인정보 유출을 방지하고 철저히 보호</a:t>
            </a: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회원과 상품 등의 관리</a:t>
            </a: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회원들의 불만을 보수하며 대처</a:t>
            </a: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전체 회원 수를 표시함으로써 사이트 회원 관리</a:t>
            </a: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공지사항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영화등록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상품등록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, QNA, </a:t>
            </a: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문의 사항 답변 등 쉬운 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UI</a:t>
            </a: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를 통해 새로운 정보 입력 </a:t>
            </a: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영화 표 관리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스낵 관리를 할 수 있도록 함</a:t>
            </a: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고객의 문의하기</a:t>
            </a: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 답변을 할 수 있도록 함</a:t>
            </a: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ko-KR" alt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6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960CE2D-39D4-4FD3-9096-278D98ED7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174764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4527085" y="302662"/>
            <a:ext cx="2720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D3D3D"/>
                </a:solidFill>
              </a:rPr>
              <a:t>Main Page</a:t>
            </a:r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FAB121DC-4760-4092-B804-897803B83297}"/>
              </a:ext>
            </a:extLst>
          </p:cNvPr>
          <p:cNvSpPr/>
          <p:nvPr/>
        </p:nvSpPr>
        <p:spPr>
          <a:xfrm>
            <a:off x="8753475" y="2308074"/>
            <a:ext cx="3038475" cy="57498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추가 할인이 가능한 영화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49CD8A1D-379B-4CEE-BA13-306572AADA9D}"/>
              </a:ext>
            </a:extLst>
          </p:cNvPr>
          <p:cNvSpPr/>
          <p:nvPr/>
        </p:nvSpPr>
        <p:spPr>
          <a:xfrm>
            <a:off x="1714499" y="5744501"/>
            <a:ext cx="3038475" cy="842616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할인을 얼마나 받을 수 있을지 확인 가능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36ABB39-021C-4C73-9EFD-AE585D53672F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8143877" y="2595565"/>
            <a:ext cx="6095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22BB5C2-4C86-4A02-BE16-71BC7EFCEEA8}"/>
              </a:ext>
            </a:extLst>
          </p:cNvPr>
          <p:cNvCxnSpPr>
            <a:cxnSpLocks/>
          </p:cNvCxnSpPr>
          <p:nvPr/>
        </p:nvCxnSpPr>
        <p:spPr>
          <a:xfrm flipH="1">
            <a:off x="8410575" y="5449461"/>
            <a:ext cx="6095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BEF7CE1-C6B6-45FC-BB79-3D83E8C6D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59" y="1216150"/>
            <a:ext cx="7779365" cy="43227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43D268-CFAA-4C00-B3B5-53855463D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709" y="3429000"/>
            <a:ext cx="6643331" cy="3158117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640E4CA-25A2-4AB0-BA67-9B90293258B4}"/>
              </a:ext>
            </a:extLst>
          </p:cNvPr>
          <p:cNvCxnSpPr>
            <a:cxnSpLocks/>
          </p:cNvCxnSpPr>
          <p:nvPr/>
        </p:nvCxnSpPr>
        <p:spPr>
          <a:xfrm>
            <a:off x="4752974" y="6172299"/>
            <a:ext cx="7334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AF02E2-27A8-491D-8DF1-5FA043DE41CC}"/>
              </a:ext>
            </a:extLst>
          </p:cNvPr>
          <p:cNvSpPr/>
          <p:nvPr/>
        </p:nvSpPr>
        <p:spPr>
          <a:xfrm>
            <a:off x="0" y="-1375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B99D8-14A4-495D-96A5-ADD388311B20}"/>
              </a:ext>
            </a:extLst>
          </p:cNvPr>
          <p:cNvSpPr txBox="1"/>
          <p:nvPr/>
        </p:nvSpPr>
        <p:spPr>
          <a:xfrm>
            <a:off x="967236" y="113874"/>
            <a:ext cx="851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시연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Main Page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47064-3291-4D8F-81A3-53BC7887AB50}"/>
              </a:ext>
            </a:extLst>
          </p:cNvPr>
          <p:cNvSpPr txBox="1"/>
          <p:nvPr/>
        </p:nvSpPr>
        <p:spPr>
          <a:xfrm>
            <a:off x="127591" y="9819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66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4527085" y="302662"/>
            <a:ext cx="2720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D3D3D"/>
                </a:solidFill>
              </a:rPr>
              <a:t>Main Page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AF02E2-27A8-491D-8DF1-5FA043DE41CC}"/>
              </a:ext>
            </a:extLst>
          </p:cNvPr>
          <p:cNvSpPr/>
          <p:nvPr/>
        </p:nvSpPr>
        <p:spPr>
          <a:xfrm>
            <a:off x="0" y="-1375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B99D8-14A4-495D-96A5-ADD388311B20}"/>
              </a:ext>
            </a:extLst>
          </p:cNvPr>
          <p:cNvSpPr txBox="1"/>
          <p:nvPr/>
        </p:nvSpPr>
        <p:spPr>
          <a:xfrm>
            <a:off x="967236" y="113874"/>
            <a:ext cx="851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시연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Main Page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47064-3291-4D8F-81A3-53BC7887AB50}"/>
              </a:ext>
            </a:extLst>
          </p:cNvPr>
          <p:cNvSpPr txBox="1"/>
          <p:nvPr/>
        </p:nvSpPr>
        <p:spPr>
          <a:xfrm>
            <a:off x="127591" y="9819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7755A-8B80-49A1-9C4F-0FF3C2DDD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8"/>
          <a:stretch/>
        </p:blipFill>
        <p:spPr>
          <a:xfrm>
            <a:off x="227908" y="1216952"/>
            <a:ext cx="5785969" cy="40900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CEF679-683F-447A-9F10-25C181B9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537" y="1215538"/>
            <a:ext cx="5357217" cy="19283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850ED3-6D29-46BC-A763-88848C56A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537" y="3143852"/>
            <a:ext cx="5357217" cy="2191588"/>
          </a:xfrm>
          <a:prstGeom prst="rect">
            <a:avLst/>
          </a:prstGeom>
        </p:spPr>
      </p:pic>
      <p:sp>
        <p:nvSpPr>
          <p:cNvPr id="23" name="사각형: 잘린 한쪽 모서리 22">
            <a:extLst>
              <a:ext uri="{FF2B5EF4-FFF2-40B4-BE49-F238E27FC236}">
                <a16:creationId xmlns:a16="http://schemas.microsoft.com/office/drawing/2014/main" id="{71AF7DC8-19DF-4746-BD43-3559E6C84963}"/>
              </a:ext>
            </a:extLst>
          </p:cNvPr>
          <p:cNvSpPr/>
          <p:nvPr/>
        </p:nvSpPr>
        <p:spPr>
          <a:xfrm>
            <a:off x="1488610" y="5744501"/>
            <a:ext cx="3038475" cy="637014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할인 혜택 정보 확인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9B3868A7-8406-4FD0-9C88-78755C5DC2B0}"/>
              </a:ext>
            </a:extLst>
          </p:cNvPr>
          <p:cNvSpPr/>
          <p:nvPr/>
        </p:nvSpPr>
        <p:spPr>
          <a:xfrm>
            <a:off x="7960664" y="5744501"/>
            <a:ext cx="3038475" cy="637014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순위 별 영화목록 확인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094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4527085" y="302662"/>
            <a:ext cx="2720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D3D3D"/>
                </a:solidFill>
              </a:rPr>
              <a:t>Main Page</a:t>
            </a:r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49CD8A1D-379B-4CEE-BA13-306572AADA9D}"/>
              </a:ext>
            </a:extLst>
          </p:cNvPr>
          <p:cNvSpPr/>
          <p:nvPr/>
        </p:nvSpPr>
        <p:spPr>
          <a:xfrm>
            <a:off x="1714499" y="5744501"/>
            <a:ext cx="3038475" cy="637014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할인을 얼마나 받을 수 있을지 확인 가능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AF02E2-27A8-491D-8DF1-5FA043DE41CC}"/>
              </a:ext>
            </a:extLst>
          </p:cNvPr>
          <p:cNvSpPr/>
          <p:nvPr/>
        </p:nvSpPr>
        <p:spPr>
          <a:xfrm>
            <a:off x="0" y="-1375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B99D8-14A4-495D-96A5-ADD388311B20}"/>
              </a:ext>
            </a:extLst>
          </p:cNvPr>
          <p:cNvSpPr txBox="1"/>
          <p:nvPr/>
        </p:nvSpPr>
        <p:spPr>
          <a:xfrm>
            <a:off x="967236" y="113874"/>
            <a:ext cx="851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시연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현재 </a:t>
            </a:r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상영작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47064-3291-4D8F-81A3-53BC7887AB50}"/>
              </a:ext>
            </a:extLst>
          </p:cNvPr>
          <p:cNvSpPr txBox="1"/>
          <p:nvPr/>
        </p:nvSpPr>
        <p:spPr>
          <a:xfrm>
            <a:off x="127591" y="9819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6439970-F65E-40D5-9EE8-07381CB7E6B0}"/>
              </a:ext>
            </a:extLst>
          </p:cNvPr>
          <p:cNvGrpSpPr/>
          <p:nvPr/>
        </p:nvGrpSpPr>
        <p:grpSpPr>
          <a:xfrm>
            <a:off x="483700" y="1008465"/>
            <a:ext cx="5422578" cy="5813101"/>
            <a:chOff x="483700" y="1008465"/>
            <a:chExt cx="5422578" cy="581310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21BC238-5F6B-47E1-A9F3-850C8C15E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700" y="1008465"/>
              <a:ext cx="5422577" cy="245579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F9E3CD4-12CA-45CD-9650-555E4B4FD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702" y="3464257"/>
              <a:ext cx="5422576" cy="3357309"/>
            </a:xfrm>
            <a:prstGeom prst="rect">
              <a:avLst/>
            </a:prstGeom>
          </p:spPr>
        </p:pic>
      </p:grp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AA858BBF-A006-4459-8532-4EA0E5476F0B}"/>
              </a:ext>
            </a:extLst>
          </p:cNvPr>
          <p:cNvSpPr/>
          <p:nvPr/>
        </p:nvSpPr>
        <p:spPr>
          <a:xfrm>
            <a:off x="6851096" y="1345442"/>
            <a:ext cx="3477892" cy="824590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카테고리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예매 순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조회 순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평점 순으로 검색이 가능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FBC4BF2-E586-465B-B26B-6338DF0ADF9D}"/>
              </a:ext>
            </a:extLst>
          </p:cNvPr>
          <p:cNvCxnSpPr>
            <a:cxnSpLocks/>
          </p:cNvCxnSpPr>
          <p:nvPr/>
        </p:nvCxnSpPr>
        <p:spPr>
          <a:xfrm flipH="1">
            <a:off x="6241498" y="1868452"/>
            <a:ext cx="6095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60387D60-6761-4F5A-BE49-1B9FABC97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24" y="2504563"/>
            <a:ext cx="5422576" cy="2484985"/>
          </a:xfrm>
          <a:prstGeom prst="rect">
            <a:avLst/>
          </a:prstGeom>
        </p:spPr>
      </p:pic>
      <p:sp>
        <p:nvSpPr>
          <p:cNvPr id="23" name="사각형: 잘린 한쪽 모서리 22">
            <a:extLst>
              <a:ext uri="{FF2B5EF4-FFF2-40B4-BE49-F238E27FC236}">
                <a16:creationId xmlns:a16="http://schemas.microsoft.com/office/drawing/2014/main" id="{694C45D2-34EA-469A-8C41-50F0696F6173}"/>
              </a:ext>
            </a:extLst>
          </p:cNvPr>
          <p:cNvSpPr/>
          <p:nvPr/>
        </p:nvSpPr>
        <p:spPr>
          <a:xfrm>
            <a:off x="7589866" y="5574784"/>
            <a:ext cx="3038475" cy="881999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영화 이름에 포함된 글자로도 검색이 가능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2C02C40-EA4A-4995-90D1-1AC4092B9AF5}"/>
              </a:ext>
            </a:extLst>
          </p:cNvPr>
          <p:cNvCxnSpPr>
            <a:cxnSpLocks/>
          </p:cNvCxnSpPr>
          <p:nvPr/>
        </p:nvCxnSpPr>
        <p:spPr>
          <a:xfrm flipV="1">
            <a:off x="9109104" y="4989548"/>
            <a:ext cx="0" cy="571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47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4527085" y="302662"/>
            <a:ext cx="2720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D3D3D"/>
                </a:solidFill>
              </a:rPr>
              <a:t>Main Page</a:t>
            </a:r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49CD8A1D-379B-4CEE-BA13-306572AADA9D}"/>
              </a:ext>
            </a:extLst>
          </p:cNvPr>
          <p:cNvSpPr/>
          <p:nvPr/>
        </p:nvSpPr>
        <p:spPr>
          <a:xfrm>
            <a:off x="4474121" y="5681018"/>
            <a:ext cx="3038475" cy="637014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영화 상세 정보 확인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AF02E2-27A8-491D-8DF1-5FA043DE41CC}"/>
              </a:ext>
            </a:extLst>
          </p:cNvPr>
          <p:cNvSpPr/>
          <p:nvPr/>
        </p:nvSpPr>
        <p:spPr>
          <a:xfrm>
            <a:off x="0" y="-1375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B99D8-14A4-495D-96A5-ADD388311B20}"/>
              </a:ext>
            </a:extLst>
          </p:cNvPr>
          <p:cNvSpPr txBox="1"/>
          <p:nvPr/>
        </p:nvSpPr>
        <p:spPr>
          <a:xfrm>
            <a:off x="967236" y="113874"/>
            <a:ext cx="851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시연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영화 상세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47064-3291-4D8F-81A3-53BC7887AB50}"/>
              </a:ext>
            </a:extLst>
          </p:cNvPr>
          <p:cNvSpPr txBox="1"/>
          <p:nvPr/>
        </p:nvSpPr>
        <p:spPr>
          <a:xfrm>
            <a:off x="127591" y="9819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94CF51-2ED9-488D-AFDD-913701BC2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04" y="1610653"/>
            <a:ext cx="5641153" cy="37389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6D1682-0697-42F7-91EB-E5CA8AC32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663" y="1628542"/>
            <a:ext cx="5912809" cy="372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88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4527085" y="302662"/>
            <a:ext cx="2720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D3D3D"/>
                </a:solidFill>
              </a:rPr>
              <a:t>Main Page</a:t>
            </a:r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FAB121DC-4760-4092-B804-897803B83297}"/>
              </a:ext>
            </a:extLst>
          </p:cNvPr>
          <p:cNvSpPr/>
          <p:nvPr/>
        </p:nvSpPr>
        <p:spPr>
          <a:xfrm>
            <a:off x="1624884" y="5257365"/>
            <a:ext cx="3693563" cy="947491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관람평마다 표정이 다르게 나옴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관람평점에 따라 영화순위가 다름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AF02E2-27A8-491D-8DF1-5FA043DE41CC}"/>
              </a:ext>
            </a:extLst>
          </p:cNvPr>
          <p:cNvSpPr/>
          <p:nvPr/>
        </p:nvSpPr>
        <p:spPr>
          <a:xfrm>
            <a:off x="0" y="-1375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B99D8-14A4-495D-96A5-ADD388311B20}"/>
              </a:ext>
            </a:extLst>
          </p:cNvPr>
          <p:cNvSpPr txBox="1"/>
          <p:nvPr/>
        </p:nvSpPr>
        <p:spPr>
          <a:xfrm>
            <a:off x="967236" y="113874"/>
            <a:ext cx="851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시연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영화 상세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47064-3291-4D8F-81A3-53BC7887AB50}"/>
              </a:ext>
            </a:extLst>
          </p:cNvPr>
          <p:cNvSpPr txBox="1"/>
          <p:nvPr/>
        </p:nvSpPr>
        <p:spPr>
          <a:xfrm>
            <a:off x="127591" y="9819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253EF1-75D5-400F-A900-90668B0D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89" y="1805825"/>
            <a:ext cx="5540012" cy="3195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5BA12C-29AA-4761-AB99-A6421D14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013" y="2478734"/>
            <a:ext cx="5610413" cy="2522473"/>
          </a:xfrm>
          <a:prstGeom prst="rect">
            <a:avLst/>
          </a:prstGeom>
        </p:spPr>
      </p:pic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B72DBE25-585E-4D58-8886-11DB19FDCEB7}"/>
              </a:ext>
            </a:extLst>
          </p:cNvPr>
          <p:cNvSpPr/>
          <p:nvPr/>
        </p:nvSpPr>
        <p:spPr>
          <a:xfrm>
            <a:off x="7237437" y="5257366"/>
            <a:ext cx="3693563" cy="57498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댓글 </a:t>
            </a:r>
            <a:r>
              <a:rPr lang="ko-KR" altLang="en-US" sz="1600" dirty="0" err="1">
                <a:solidFill>
                  <a:schemeClr val="tx1"/>
                </a:solidFill>
              </a:rPr>
              <a:t>페이징</a:t>
            </a:r>
            <a:r>
              <a:rPr lang="ko-KR" altLang="en-US" sz="1600" dirty="0">
                <a:solidFill>
                  <a:schemeClr val="tx1"/>
                </a:solidFill>
              </a:rPr>
              <a:t> 처리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37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4527085" y="302662"/>
            <a:ext cx="2720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D3D3D"/>
                </a:solidFill>
              </a:rPr>
              <a:t>Main Page</a:t>
            </a:r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FAB121DC-4760-4092-B804-897803B83297}"/>
              </a:ext>
            </a:extLst>
          </p:cNvPr>
          <p:cNvSpPr/>
          <p:nvPr/>
        </p:nvSpPr>
        <p:spPr>
          <a:xfrm>
            <a:off x="2100747" y="5436357"/>
            <a:ext cx="7845686" cy="956929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영화 마다 상영 시간이 다르게 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영화 예매가 되었다면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그 수만큼 남은 좌석 감소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AF02E2-27A8-491D-8DF1-5FA043DE41CC}"/>
              </a:ext>
            </a:extLst>
          </p:cNvPr>
          <p:cNvSpPr/>
          <p:nvPr/>
        </p:nvSpPr>
        <p:spPr>
          <a:xfrm>
            <a:off x="0" y="-1375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B99D8-14A4-495D-96A5-ADD388311B20}"/>
              </a:ext>
            </a:extLst>
          </p:cNvPr>
          <p:cNvSpPr txBox="1"/>
          <p:nvPr/>
        </p:nvSpPr>
        <p:spPr>
          <a:xfrm>
            <a:off x="967236" y="113874"/>
            <a:ext cx="851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시연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영화 시간표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47064-3291-4D8F-81A3-53BC7887AB50}"/>
              </a:ext>
            </a:extLst>
          </p:cNvPr>
          <p:cNvSpPr txBox="1"/>
          <p:nvPr/>
        </p:nvSpPr>
        <p:spPr>
          <a:xfrm>
            <a:off x="127591" y="9819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7F689A-921C-4ED5-91A7-EAD1F0E58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29" y="1762125"/>
            <a:ext cx="5992569" cy="3333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7AF6897-E479-4AD2-A64E-460129503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144" y="1762125"/>
            <a:ext cx="5538788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06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4527085" y="302662"/>
            <a:ext cx="2720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D3D3D"/>
                </a:solidFill>
              </a:rPr>
              <a:t>Main Page</a:t>
            </a:r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FAB121DC-4760-4092-B804-897803B83297}"/>
              </a:ext>
            </a:extLst>
          </p:cNvPr>
          <p:cNvSpPr/>
          <p:nvPr/>
        </p:nvSpPr>
        <p:spPr>
          <a:xfrm>
            <a:off x="8742979" y="3036970"/>
            <a:ext cx="3228197" cy="1581683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인원 수를 입력하면 가격이 나옴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영화 관람권으로 가격 </a:t>
            </a:r>
            <a:r>
              <a:rPr lang="en-US" altLang="ko-KR" sz="1600" dirty="0">
                <a:solidFill>
                  <a:schemeClr val="tx1"/>
                </a:solidFill>
              </a:rPr>
              <a:t>down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AF02E2-27A8-491D-8DF1-5FA043DE41CC}"/>
              </a:ext>
            </a:extLst>
          </p:cNvPr>
          <p:cNvSpPr/>
          <p:nvPr/>
        </p:nvSpPr>
        <p:spPr>
          <a:xfrm>
            <a:off x="0" y="-1375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B99D8-14A4-495D-96A5-ADD388311B20}"/>
              </a:ext>
            </a:extLst>
          </p:cNvPr>
          <p:cNvSpPr txBox="1"/>
          <p:nvPr/>
        </p:nvSpPr>
        <p:spPr>
          <a:xfrm>
            <a:off x="967236" y="113874"/>
            <a:ext cx="851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시연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영화 예매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STEP 1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47064-3291-4D8F-81A3-53BC7887AB50}"/>
              </a:ext>
            </a:extLst>
          </p:cNvPr>
          <p:cNvSpPr txBox="1"/>
          <p:nvPr/>
        </p:nvSpPr>
        <p:spPr>
          <a:xfrm>
            <a:off x="127591" y="9819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282FB6-29F0-41B3-B09D-AD25EC0048F5}"/>
              </a:ext>
            </a:extLst>
          </p:cNvPr>
          <p:cNvGrpSpPr/>
          <p:nvPr/>
        </p:nvGrpSpPr>
        <p:grpSpPr>
          <a:xfrm>
            <a:off x="354563" y="1298038"/>
            <a:ext cx="8138044" cy="5257299"/>
            <a:chOff x="354563" y="1298038"/>
            <a:chExt cx="8138044" cy="525729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4CFBB75-D931-4AF9-B77D-F95AF8927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563" y="1298038"/>
              <a:ext cx="8138044" cy="394576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68A2EE-ADAD-4461-861B-4040A15C0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563" y="5235698"/>
              <a:ext cx="8138044" cy="1319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25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4527085" y="302662"/>
            <a:ext cx="2720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D3D3D"/>
                </a:solidFill>
              </a:rPr>
              <a:t>Main Page</a:t>
            </a:r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FAB121DC-4760-4092-B804-897803B83297}"/>
              </a:ext>
            </a:extLst>
          </p:cNvPr>
          <p:cNvSpPr/>
          <p:nvPr/>
        </p:nvSpPr>
        <p:spPr>
          <a:xfrm>
            <a:off x="8200266" y="2980986"/>
            <a:ext cx="3730477" cy="1581683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다름 사람이 예약한 좌석은 선택 불가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선택한 인원수에 맞춰 좌석 선택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AF02E2-27A8-491D-8DF1-5FA043DE41CC}"/>
              </a:ext>
            </a:extLst>
          </p:cNvPr>
          <p:cNvSpPr/>
          <p:nvPr/>
        </p:nvSpPr>
        <p:spPr>
          <a:xfrm>
            <a:off x="0" y="-1375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B99D8-14A4-495D-96A5-ADD388311B20}"/>
              </a:ext>
            </a:extLst>
          </p:cNvPr>
          <p:cNvSpPr txBox="1"/>
          <p:nvPr/>
        </p:nvSpPr>
        <p:spPr>
          <a:xfrm>
            <a:off x="967236" y="113874"/>
            <a:ext cx="851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시연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영화 예매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STEP 2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47064-3291-4D8F-81A3-53BC7887AB50}"/>
              </a:ext>
            </a:extLst>
          </p:cNvPr>
          <p:cNvSpPr txBox="1"/>
          <p:nvPr/>
        </p:nvSpPr>
        <p:spPr>
          <a:xfrm>
            <a:off x="127591" y="9819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3E898C-61F5-41DB-909C-8154FB099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0" y="1600783"/>
            <a:ext cx="7545761" cy="464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9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D3F710-7B58-485E-8AC0-9C986D142A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975899" y="1705157"/>
            <a:ext cx="2330622" cy="584775"/>
            <a:chOff x="762000" y="1863785"/>
            <a:chExt cx="2330622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1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팀원 소개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975899" y="2660871"/>
            <a:ext cx="2330622" cy="584775"/>
            <a:chOff x="762000" y="1863785"/>
            <a:chExt cx="2330622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2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기획 의도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975899" y="3694219"/>
            <a:ext cx="2971824" cy="584775"/>
            <a:chOff x="762000" y="1863785"/>
            <a:chExt cx="2971824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3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요구사항 분석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4736193"/>
            <a:ext cx="2971824" cy="584775"/>
            <a:chOff x="762000" y="1863785"/>
            <a:chExt cx="2971824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4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프로젝트 시연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937110B-EE60-4859-8FC6-25E6EA537704}"/>
              </a:ext>
            </a:extLst>
          </p:cNvPr>
          <p:cNvGrpSpPr/>
          <p:nvPr/>
        </p:nvGrpSpPr>
        <p:grpSpPr>
          <a:xfrm>
            <a:off x="1975899" y="5719604"/>
            <a:ext cx="2330622" cy="584775"/>
            <a:chOff x="762000" y="1863785"/>
            <a:chExt cx="2330622" cy="58477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D9574D4-8B44-44F0-A680-26BE55C17CF9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A961D49-BA65-4572-91E8-7A1393260FF4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77DCAAD-5BB1-4AB9-A374-066CAAC14125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4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9B1A36-7564-46B4-9F53-3CB26FCB7D57}"/>
                </a:ext>
              </a:extLst>
            </p:cNvPr>
            <p:cNvSpPr txBox="1"/>
            <p:nvPr/>
          </p:nvSpPr>
          <p:spPr>
            <a:xfrm>
              <a:off x="1564640" y="1894265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4527085" y="302662"/>
            <a:ext cx="2720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D3D3D"/>
                </a:solidFill>
              </a:rPr>
              <a:t>Main Page</a:t>
            </a:r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FAB121DC-4760-4092-B804-897803B83297}"/>
              </a:ext>
            </a:extLst>
          </p:cNvPr>
          <p:cNvSpPr/>
          <p:nvPr/>
        </p:nvSpPr>
        <p:spPr>
          <a:xfrm>
            <a:off x="7651102" y="1446729"/>
            <a:ext cx="4225231" cy="872555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나의 등급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쿠폰과 포인트를 통한 가격 할인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카카오 결제 </a:t>
            </a:r>
            <a:r>
              <a:rPr lang="en-US" altLang="ko-KR" sz="1600">
                <a:solidFill>
                  <a:schemeClr val="tx1"/>
                </a:solidFill>
              </a:rPr>
              <a:t>API </a:t>
            </a:r>
            <a:r>
              <a:rPr lang="ko-KR" altLang="en-US" sz="1600">
                <a:solidFill>
                  <a:schemeClr val="tx1"/>
                </a:solidFill>
              </a:rPr>
              <a:t>사용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AF02E2-27A8-491D-8DF1-5FA043DE41CC}"/>
              </a:ext>
            </a:extLst>
          </p:cNvPr>
          <p:cNvSpPr/>
          <p:nvPr/>
        </p:nvSpPr>
        <p:spPr>
          <a:xfrm>
            <a:off x="0" y="-1375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B99D8-14A4-495D-96A5-ADD388311B20}"/>
              </a:ext>
            </a:extLst>
          </p:cNvPr>
          <p:cNvSpPr txBox="1"/>
          <p:nvPr/>
        </p:nvSpPr>
        <p:spPr>
          <a:xfrm>
            <a:off x="967236" y="113874"/>
            <a:ext cx="851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시연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영화 예매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STEP 3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47064-3291-4D8F-81A3-53BC7887AB50}"/>
              </a:ext>
            </a:extLst>
          </p:cNvPr>
          <p:cNvSpPr txBox="1"/>
          <p:nvPr/>
        </p:nvSpPr>
        <p:spPr>
          <a:xfrm>
            <a:off x="127591" y="9819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B26313-394C-4ADD-BDC2-798A5674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79" y="1420230"/>
            <a:ext cx="6870115" cy="48312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93DCC8-60A9-44A2-A405-9E5E7D07E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102" y="2502257"/>
            <a:ext cx="2808763" cy="374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5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4527085" y="302662"/>
            <a:ext cx="2720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D3D3D"/>
                </a:solidFill>
              </a:rPr>
              <a:t>Main Page</a:t>
            </a:r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FAB121DC-4760-4092-B804-897803B83297}"/>
              </a:ext>
            </a:extLst>
          </p:cNvPr>
          <p:cNvSpPr/>
          <p:nvPr/>
        </p:nvSpPr>
        <p:spPr>
          <a:xfrm>
            <a:off x="8322906" y="2992722"/>
            <a:ext cx="3703796" cy="872555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예매한 정보 확인 가능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AF02E2-27A8-491D-8DF1-5FA043DE41CC}"/>
              </a:ext>
            </a:extLst>
          </p:cNvPr>
          <p:cNvSpPr/>
          <p:nvPr/>
        </p:nvSpPr>
        <p:spPr>
          <a:xfrm>
            <a:off x="0" y="-1375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B99D8-14A4-495D-96A5-ADD388311B20}"/>
              </a:ext>
            </a:extLst>
          </p:cNvPr>
          <p:cNvSpPr txBox="1"/>
          <p:nvPr/>
        </p:nvSpPr>
        <p:spPr>
          <a:xfrm>
            <a:off x="967236" y="113874"/>
            <a:ext cx="851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시연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영화 예매 완료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47064-3291-4D8F-81A3-53BC7887AB50}"/>
              </a:ext>
            </a:extLst>
          </p:cNvPr>
          <p:cNvSpPr txBox="1"/>
          <p:nvPr/>
        </p:nvSpPr>
        <p:spPr>
          <a:xfrm>
            <a:off x="127591" y="9819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E82998-5A02-4798-968D-25D31B85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43" y="1446729"/>
            <a:ext cx="7644424" cy="481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90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4527085" y="302662"/>
            <a:ext cx="2720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D3D3D"/>
                </a:solidFill>
              </a:rPr>
              <a:t>Main Page</a:t>
            </a:r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FAB121DC-4760-4092-B804-897803B83297}"/>
              </a:ext>
            </a:extLst>
          </p:cNvPr>
          <p:cNvSpPr/>
          <p:nvPr/>
        </p:nvSpPr>
        <p:spPr>
          <a:xfrm>
            <a:off x="7360320" y="1547162"/>
            <a:ext cx="3985703" cy="872555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영화 관람을 한 영화만 무비포스트 작성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작성시 </a:t>
            </a:r>
            <a:r>
              <a:rPr lang="en-US" altLang="ko-KR" sz="1600" dirty="0">
                <a:solidFill>
                  <a:schemeClr val="tx1"/>
                </a:solidFill>
              </a:rPr>
              <a:t>500Point </a:t>
            </a:r>
            <a:r>
              <a:rPr lang="ko-KR" altLang="en-US" sz="1600" dirty="0">
                <a:solidFill>
                  <a:schemeClr val="tx1"/>
                </a:solidFill>
              </a:rPr>
              <a:t>받음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AF02E2-27A8-491D-8DF1-5FA043DE41CC}"/>
              </a:ext>
            </a:extLst>
          </p:cNvPr>
          <p:cNvSpPr/>
          <p:nvPr/>
        </p:nvSpPr>
        <p:spPr>
          <a:xfrm>
            <a:off x="0" y="-1375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B99D8-14A4-495D-96A5-ADD388311B20}"/>
              </a:ext>
            </a:extLst>
          </p:cNvPr>
          <p:cNvSpPr txBox="1"/>
          <p:nvPr/>
        </p:nvSpPr>
        <p:spPr>
          <a:xfrm>
            <a:off x="967236" y="113874"/>
            <a:ext cx="851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시연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무비 포스트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47064-3291-4D8F-81A3-53BC7887AB50}"/>
              </a:ext>
            </a:extLst>
          </p:cNvPr>
          <p:cNvSpPr txBox="1"/>
          <p:nvPr/>
        </p:nvSpPr>
        <p:spPr>
          <a:xfrm>
            <a:off x="127591" y="9819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2CD5F8-6C26-428D-9B48-C6C2B994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57" y="1173833"/>
            <a:ext cx="6243753" cy="39050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B1957F-4B73-4D4D-83F6-952033046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18" y="3023701"/>
            <a:ext cx="5300202" cy="3429000"/>
          </a:xfrm>
          <a:prstGeom prst="rect">
            <a:avLst/>
          </a:prstGeom>
        </p:spPr>
      </p:pic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E5BAE1FE-8D7D-4CC3-85E9-CB42E296B470}"/>
              </a:ext>
            </a:extLst>
          </p:cNvPr>
          <p:cNvSpPr/>
          <p:nvPr/>
        </p:nvSpPr>
        <p:spPr>
          <a:xfrm>
            <a:off x="1558212" y="5309498"/>
            <a:ext cx="4205703" cy="1245840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영화 포스트 작성 수 순위 별로 표시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ko-KR" altLang="en-US" sz="1600" dirty="0">
                <a:solidFill>
                  <a:schemeClr val="tx1"/>
                </a:solidFill>
              </a:rPr>
              <a:t>영화 별 포스트 확인 가능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ko-KR" altLang="en-US" sz="1600" dirty="0">
                <a:solidFill>
                  <a:schemeClr val="tx1"/>
                </a:solidFill>
              </a:rPr>
              <a:t>나의 포스트 확인 가능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6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4527085" y="302662"/>
            <a:ext cx="2720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D3D3D"/>
                </a:solidFill>
              </a:rPr>
              <a:t>Main Page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AF02E2-27A8-491D-8DF1-5FA043DE41CC}"/>
              </a:ext>
            </a:extLst>
          </p:cNvPr>
          <p:cNvSpPr/>
          <p:nvPr/>
        </p:nvSpPr>
        <p:spPr>
          <a:xfrm>
            <a:off x="0" y="-1375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B99D8-14A4-495D-96A5-ADD388311B20}"/>
              </a:ext>
            </a:extLst>
          </p:cNvPr>
          <p:cNvSpPr txBox="1"/>
          <p:nvPr/>
        </p:nvSpPr>
        <p:spPr>
          <a:xfrm>
            <a:off x="967236" y="113874"/>
            <a:ext cx="851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시연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무비 포스트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47064-3291-4D8F-81A3-53BC7887AB50}"/>
              </a:ext>
            </a:extLst>
          </p:cNvPr>
          <p:cNvSpPr txBox="1"/>
          <p:nvPr/>
        </p:nvSpPr>
        <p:spPr>
          <a:xfrm>
            <a:off x="127591" y="9819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E5BAE1FE-8D7D-4CC3-85E9-CB42E296B470}"/>
              </a:ext>
            </a:extLst>
          </p:cNvPr>
          <p:cNvSpPr/>
          <p:nvPr/>
        </p:nvSpPr>
        <p:spPr>
          <a:xfrm>
            <a:off x="1187554" y="5721841"/>
            <a:ext cx="4205703" cy="900867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무비 포스트 작성 및 상세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포스터는 </a:t>
            </a: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가지 사진 중 선택 가능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D124EF-FDFD-4A11-8498-254F5D1A1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21" y="1131966"/>
            <a:ext cx="4331136" cy="44010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97091C-D062-4645-998E-B2E78493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460" y="1158346"/>
            <a:ext cx="4844704" cy="18573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2E5C5F-7535-4DD6-B594-56E7ECF6E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60" y="3163497"/>
            <a:ext cx="4844704" cy="2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8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4527085" y="302662"/>
            <a:ext cx="2720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D3D3D"/>
                </a:solidFill>
              </a:rPr>
              <a:t>Main Page</a:t>
            </a:r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49CD8A1D-379B-4CEE-BA13-306572AADA9D}"/>
              </a:ext>
            </a:extLst>
          </p:cNvPr>
          <p:cNvSpPr/>
          <p:nvPr/>
        </p:nvSpPr>
        <p:spPr>
          <a:xfrm>
            <a:off x="1505504" y="5474739"/>
            <a:ext cx="8763779" cy="956929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스토어를 확인할 수 있음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AF02E2-27A8-491D-8DF1-5FA043DE41CC}"/>
              </a:ext>
            </a:extLst>
          </p:cNvPr>
          <p:cNvSpPr/>
          <p:nvPr/>
        </p:nvSpPr>
        <p:spPr>
          <a:xfrm>
            <a:off x="0" y="-1375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B99D8-14A4-495D-96A5-ADD388311B20}"/>
              </a:ext>
            </a:extLst>
          </p:cNvPr>
          <p:cNvSpPr txBox="1"/>
          <p:nvPr/>
        </p:nvSpPr>
        <p:spPr>
          <a:xfrm>
            <a:off x="967236" y="113874"/>
            <a:ext cx="851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시연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스토어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47064-3291-4D8F-81A3-53BC7887AB50}"/>
              </a:ext>
            </a:extLst>
          </p:cNvPr>
          <p:cNvSpPr txBox="1"/>
          <p:nvPr/>
        </p:nvSpPr>
        <p:spPr>
          <a:xfrm>
            <a:off x="127591" y="9819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1D9AA-06D0-4631-97BB-7AF795C8B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21" y="1236203"/>
            <a:ext cx="3730441" cy="36623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AE7F3E-F07C-4176-A48E-3A3BC3D4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59" y="1236203"/>
            <a:ext cx="4298116" cy="3669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0B406F-6350-4EDC-A3EA-40CB8A420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546"/>
          <a:stretch/>
        </p:blipFill>
        <p:spPr>
          <a:xfrm>
            <a:off x="8899872" y="3162378"/>
            <a:ext cx="3174348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78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4527085" y="302662"/>
            <a:ext cx="2720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D3D3D"/>
                </a:solidFill>
              </a:rPr>
              <a:t>Main Page</a:t>
            </a:r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FAB121DC-4760-4092-B804-897803B83297}"/>
              </a:ext>
            </a:extLst>
          </p:cNvPr>
          <p:cNvSpPr/>
          <p:nvPr/>
        </p:nvSpPr>
        <p:spPr>
          <a:xfrm>
            <a:off x="1822234" y="5824387"/>
            <a:ext cx="3038475" cy="57498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수량에 따른 금액 변동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AF02E2-27A8-491D-8DF1-5FA043DE41CC}"/>
              </a:ext>
            </a:extLst>
          </p:cNvPr>
          <p:cNvSpPr/>
          <p:nvPr/>
        </p:nvSpPr>
        <p:spPr>
          <a:xfrm>
            <a:off x="0" y="-1375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B99D8-14A4-495D-96A5-ADD388311B20}"/>
              </a:ext>
            </a:extLst>
          </p:cNvPr>
          <p:cNvSpPr txBox="1"/>
          <p:nvPr/>
        </p:nvSpPr>
        <p:spPr>
          <a:xfrm>
            <a:off x="967236" y="113874"/>
            <a:ext cx="851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시연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스토어 상세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장바구니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47064-3291-4D8F-81A3-53BC7887AB50}"/>
              </a:ext>
            </a:extLst>
          </p:cNvPr>
          <p:cNvSpPr txBox="1"/>
          <p:nvPr/>
        </p:nvSpPr>
        <p:spPr>
          <a:xfrm>
            <a:off x="127591" y="9819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AEE67-1ED5-428C-B960-06ED50C6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45" y="1593883"/>
            <a:ext cx="5003655" cy="40511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820971-5BB1-432A-B6E1-DBA42564C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02" y="3055183"/>
            <a:ext cx="5220195" cy="2586231"/>
          </a:xfrm>
          <a:prstGeom prst="rect">
            <a:avLst/>
          </a:prstGeom>
        </p:spPr>
      </p:pic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823E0E9D-6D3A-4DED-9720-EAA5E3F10572}"/>
              </a:ext>
            </a:extLst>
          </p:cNvPr>
          <p:cNvSpPr/>
          <p:nvPr/>
        </p:nvSpPr>
        <p:spPr>
          <a:xfrm>
            <a:off x="7439561" y="5835803"/>
            <a:ext cx="3038475" cy="57498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고객의 등급에 따른 할인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596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4527085" y="302662"/>
            <a:ext cx="2720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D3D3D"/>
                </a:solidFill>
              </a:rPr>
              <a:t>Main Page</a:t>
            </a:r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FAB121DC-4760-4092-B804-897803B83297}"/>
              </a:ext>
            </a:extLst>
          </p:cNvPr>
          <p:cNvSpPr/>
          <p:nvPr/>
        </p:nvSpPr>
        <p:spPr>
          <a:xfrm>
            <a:off x="8604184" y="3429000"/>
            <a:ext cx="3038475" cy="57498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메시지와 선물 받는 분 정보를 입력 후 결제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AF02E2-27A8-491D-8DF1-5FA043DE41CC}"/>
              </a:ext>
            </a:extLst>
          </p:cNvPr>
          <p:cNvSpPr/>
          <p:nvPr/>
        </p:nvSpPr>
        <p:spPr>
          <a:xfrm>
            <a:off x="0" y="-1375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B99D8-14A4-495D-96A5-ADD388311B20}"/>
              </a:ext>
            </a:extLst>
          </p:cNvPr>
          <p:cNvSpPr txBox="1"/>
          <p:nvPr/>
        </p:nvSpPr>
        <p:spPr>
          <a:xfrm>
            <a:off x="967236" y="113874"/>
            <a:ext cx="851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시연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선물 하기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47064-3291-4D8F-81A3-53BC7887AB50}"/>
              </a:ext>
            </a:extLst>
          </p:cNvPr>
          <p:cNvSpPr txBox="1"/>
          <p:nvPr/>
        </p:nvSpPr>
        <p:spPr>
          <a:xfrm>
            <a:off x="127591" y="9819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F6901E-3B69-4126-AAC3-850B4717F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17" y="1199336"/>
            <a:ext cx="7876612" cy="52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4527085" y="302662"/>
            <a:ext cx="2720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D3D3D"/>
                </a:solidFill>
              </a:rPr>
              <a:t>Main Page</a:t>
            </a:r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FAB121DC-4760-4092-B804-897803B83297}"/>
              </a:ext>
            </a:extLst>
          </p:cNvPr>
          <p:cNvSpPr/>
          <p:nvPr/>
        </p:nvSpPr>
        <p:spPr>
          <a:xfrm>
            <a:off x="967236" y="4966856"/>
            <a:ext cx="5986901" cy="1700726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선물 확인 가능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등급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쿠폰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포인트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관람권 확인 가능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예매 내역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구매 내역 확인 가능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개인 정보 수정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AF02E2-27A8-491D-8DF1-5FA043DE41CC}"/>
              </a:ext>
            </a:extLst>
          </p:cNvPr>
          <p:cNvSpPr/>
          <p:nvPr/>
        </p:nvSpPr>
        <p:spPr>
          <a:xfrm>
            <a:off x="0" y="-1375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B99D8-14A4-495D-96A5-ADD388311B20}"/>
              </a:ext>
            </a:extLst>
          </p:cNvPr>
          <p:cNvSpPr txBox="1"/>
          <p:nvPr/>
        </p:nvSpPr>
        <p:spPr>
          <a:xfrm>
            <a:off x="967236" y="113874"/>
            <a:ext cx="851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시연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마이 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47064-3291-4D8F-81A3-53BC7887AB50}"/>
              </a:ext>
            </a:extLst>
          </p:cNvPr>
          <p:cNvSpPr txBox="1"/>
          <p:nvPr/>
        </p:nvSpPr>
        <p:spPr>
          <a:xfrm>
            <a:off x="127591" y="9819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5111FA-ABE2-41D3-B5EE-10BC11DC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08" y="1199336"/>
            <a:ext cx="6790709" cy="34254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6F4AD4-4491-4F4B-85FC-866653A4B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059" y="1199336"/>
            <a:ext cx="3882129" cy="36148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7AC551-2017-4526-A421-1AC6DCBD4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058" y="4890313"/>
            <a:ext cx="3882129" cy="18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42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4527085" y="302662"/>
            <a:ext cx="2720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D3D3D"/>
                </a:solidFill>
              </a:rPr>
              <a:t>Main Page</a:t>
            </a:r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FAB121DC-4760-4092-B804-897803B83297}"/>
              </a:ext>
            </a:extLst>
          </p:cNvPr>
          <p:cNvSpPr/>
          <p:nvPr/>
        </p:nvSpPr>
        <p:spPr>
          <a:xfrm>
            <a:off x="7970872" y="1427101"/>
            <a:ext cx="3038475" cy="57498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FAQ</a:t>
            </a:r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49CD8A1D-379B-4CEE-BA13-306572AADA9D}"/>
              </a:ext>
            </a:extLst>
          </p:cNvPr>
          <p:cNvSpPr/>
          <p:nvPr/>
        </p:nvSpPr>
        <p:spPr>
          <a:xfrm>
            <a:off x="1848148" y="1428674"/>
            <a:ext cx="3038475" cy="637014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공지사항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AF02E2-27A8-491D-8DF1-5FA043DE41CC}"/>
              </a:ext>
            </a:extLst>
          </p:cNvPr>
          <p:cNvSpPr/>
          <p:nvPr/>
        </p:nvSpPr>
        <p:spPr>
          <a:xfrm>
            <a:off x="0" y="-1375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B99D8-14A4-495D-96A5-ADD388311B20}"/>
              </a:ext>
            </a:extLst>
          </p:cNvPr>
          <p:cNvSpPr txBox="1"/>
          <p:nvPr/>
        </p:nvSpPr>
        <p:spPr>
          <a:xfrm>
            <a:off x="967236" y="113874"/>
            <a:ext cx="851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시연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고객 센터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47064-3291-4D8F-81A3-53BC7887AB50}"/>
              </a:ext>
            </a:extLst>
          </p:cNvPr>
          <p:cNvSpPr txBox="1"/>
          <p:nvPr/>
        </p:nvSpPr>
        <p:spPr>
          <a:xfrm>
            <a:off x="127591" y="9819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62BEFD-AC6F-4576-9E3C-11E68AB8F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4" y="2421520"/>
            <a:ext cx="6272804" cy="33278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096392-1BE7-4C9C-B3CD-12F04CA4F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365" y="2418636"/>
            <a:ext cx="5241651" cy="392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33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4527085" y="302662"/>
            <a:ext cx="2720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D3D3D"/>
                </a:solidFill>
              </a:rPr>
              <a:t>Main Page</a:t>
            </a:r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FAB121DC-4760-4092-B804-897803B83297}"/>
              </a:ext>
            </a:extLst>
          </p:cNvPr>
          <p:cNvSpPr/>
          <p:nvPr/>
        </p:nvSpPr>
        <p:spPr>
          <a:xfrm>
            <a:off x="7970872" y="1427101"/>
            <a:ext cx="3038475" cy="57498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문의 내역 확인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ko-KR" altLang="en-US" sz="1600" dirty="0">
                <a:solidFill>
                  <a:schemeClr val="tx1"/>
                </a:solidFill>
              </a:rPr>
              <a:t>관리자가 답글을 달면 표시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49CD8A1D-379B-4CEE-BA13-306572AADA9D}"/>
              </a:ext>
            </a:extLst>
          </p:cNvPr>
          <p:cNvSpPr/>
          <p:nvPr/>
        </p:nvSpPr>
        <p:spPr>
          <a:xfrm>
            <a:off x="1848148" y="1428674"/>
            <a:ext cx="3038475" cy="637014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 : 1</a:t>
            </a:r>
            <a:r>
              <a:rPr lang="ko-KR" altLang="en-US" sz="1600" dirty="0">
                <a:solidFill>
                  <a:schemeClr val="tx1"/>
                </a:solidFill>
              </a:rPr>
              <a:t>문의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AF02E2-27A8-491D-8DF1-5FA043DE41CC}"/>
              </a:ext>
            </a:extLst>
          </p:cNvPr>
          <p:cNvSpPr/>
          <p:nvPr/>
        </p:nvSpPr>
        <p:spPr>
          <a:xfrm>
            <a:off x="0" y="-1375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B99D8-14A4-495D-96A5-ADD388311B20}"/>
              </a:ext>
            </a:extLst>
          </p:cNvPr>
          <p:cNvSpPr txBox="1"/>
          <p:nvPr/>
        </p:nvSpPr>
        <p:spPr>
          <a:xfrm>
            <a:off x="967236" y="113874"/>
            <a:ext cx="851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시연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고객 센터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47064-3291-4D8F-81A3-53BC7887AB50}"/>
              </a:ext>
            </a:extLst>
          </p:cNvPr>
          <p:cNvSpPr txBox="1"/>
          <p:nvPr/>
        </p:nvSpPr>
        <p:spPr>
          <a:xfrm>
            <a:off x="127591" y="9819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8A0639-8D3F-4156-A091-4DA6C5B9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91" y="2418636"/>
            <a:ext cx="5732909" cy="39202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3F9C09-F006-45B5-BB0E-4A4E632FF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36" y="2418636"/>
            <a:ext cx="5321073" cy="38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36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094099-0248-404A-8CDB-139F043EDB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F9F830-433F-4F5E-AD78-B3D3595B7D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26336F-602E-4FEA-B530-99843308FD03}"/>
              </a:ext>
            </a:extLst>
          </p:cNvPr>
          <p:cNvGrpSpPr/>
          <p:nvPr/>
        </p:nvGrpSpPr>
        <p:grpSpPr>
          <a:xfrm>
            <a:off x="4476000" y="1510421"/>
            <a:ext cx="3240000" cy="3240000"/>
            <a:chOff x="8470900" y="1809000"/>
            <a:chExt cx="3240000" cy="324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47D6CE-BA2E-46E2-89D6-89FA79A1D851}"/>
                </a:ext>
              </a:extLst>
            </p:cNvPr>
            <p:cNvSpPr/>
            <p:nvPr/>
          </p:nvSpPr>
          <p:spPr>
            <a:xfrm>
              <a:off x="8470900" y="1809000"/>
              <a:ext cx="3240000" cy="32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3F0F0C-C5E3-4682-8D78-FD46948BF7A4}"/>
                </a:ext>
              </a:extLst>
            </p:cNvPr>
            <p:cNvSpPr txBox="1"/>
            <p:nvPr/>
          </p:nvSpPr>
          <p:spPr>
            <a:xfrm>
              <a:off x="9077371" y="2598003"/>
              <a:ext cx="18293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u="sng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Part 1</a:t>
              </a:r>
              <a:endParaRPr lang="ko-KR" altLang="en-US" sz="4800" u="sng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920063-C82B-43AF-890C-5C33C354C0F9}"/>
                </a:ext>
              </a:extLst>
            </p:cNvPr>
            <p:cNvSpPr txBox="1"/>
            <p:nvPr/>
          </p:nvSpPr>
          <p:spPr>
            <a:xfrm>
              <a:off x="8679025" y="3551142"/>
              <a:ext cx="26260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spc="-3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팀원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9496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4527085" y="302662"/>
            <a:ext cx="2720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D3D3D"/>
                </a:solidFill>
              </a:rPr>
              <a:t>Main Page</a:t>
            </a:r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FAB121DC-4760-4092-B804-897803B83297}"/>
              </a:ext>
            </a:extLst>
          </p:cNvPr>
          <p:cNvSpPr/>
          <p:nvPr/>
        </p:nvSpPr>
        <p:spPr>
          <a:xfrm>
            <a:off x="8363922" y="3348541"/>
            <a:ext cx="3664987" cy="57498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관리자 페이지에서 관리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ko-KR" altLang="en-US" sz="1600" dirty="0">
                <a:solidFill>
                  <a:schemeClr val="tx1"/>
                </a:solidFill>
              </a:rPr>
              <a:t> 등록 가능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AF02E2-27A8-491D-8DF1-5FA043DE41CC}"/>
              </a:ext>
            </a:extLst>
          </p:cNvPr>
          <p:cNvSpPr/>
          <p:nvPr/>
        </p:nvSpPr>
        <p:spPr>
          <a:xfrm>
            <a:off x="0" y="-1375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B99D8-14A4-495D-96A5-ADD388311B20}"/>
              </a:ext>
            </a:extLst>
          </p:cNvPr>
          <p:cNvSpPr txBox="1"/>
          <p:nvPr/>
        </p:nvSpPr>
        <p:spPr>
          <a:xfrm>
            <a:off x="967236" y="113874"/>
            <a:ext cx="851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시연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관리자 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47064-3291-4D8F-81A3-53BC7887AB50}"/>
              </a:ext>
            </a:extLst>
          </p:cNvPr>
          <p:cNvSpPr txBox="1"/>
          <p:nvPr/>
        </p:nvSpPr>
        <p:spPr>
          <a:xfrm>
            <a:off x="127591" y="9819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DC9350-8DBF-4883-BFB2-25FE00874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7" y="1822550"/>
            <a:ext cx="8108375" cy="40019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BD35C6-0999-4B80-82BD-CC4FF993D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134" y="4241002"/>
            <a:ext cx="42957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42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A66CBC-A9FA-4730-8CCB-FDF99363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800A33A1-991F-4F95-9726-983DC807FE91}"/>
              </a:ext>
            </a:extLst>
          </p:cNvPr>
          <p:cNvSpPr/>
          <p:nvPr/>
        </p:nvSpPr>
        <p:spPr>
          <a:xfrm>
            <a:off x="4369981" y="2413591"/>
            <a:ext cx="5837275" cy="1935125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368A7E-6ECD-4648-B27F-7E3C82E20E2F}"/>
              </a:ext>
            </a:extLst>
          </p:cNvPr>
          <p:cNvSpPr/>
          <p:nvPr/>
        </p:nvSpPr>
        <p:spPr>
          <a:xfrm>
            <a:off x="5709861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F82F2-CFAF-4EE9-B285-4924A1E0180D}"/>
              </a:ext>
            </a:extLst>
          </p:cNvPr>
          <p:cNvSpPr txBox="1"/>
          <p:nvPr/>
        </p:nvSpPr>
        <p:spPr>
          <a:xfrm>
            <a:off x="6001961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5,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A76DE-70E4-4B23-9DFF-768591B44E8B}"/>
              </a:ext>
            </a:extLst>
          </p:cNvPr>
          <p:cNvSpPr txBox="1"/>
          <p:nvPr/>
        </p:nvSpPr>
        <p:spPr>
          <a:xfrm>
            <a:off x="6001961" y="3424536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218727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개발 환경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5,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327" name="표 4">
            <a:extLst>
              <a:ext uri="{FF2B5EF4-FFF2-40B4-BE49-F238E27FC236}">
                <a16:creationId xmlns:a16="http://schemas.microsoft.com/office/drawing/2014/main" id="{2FB29B1C-734D-495F-B1E9-1DA2E1539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351074"/>
              </p:ext>
            </p:extLst>
          </p:nvPr>
        </p:nvGraphicFramePr>
        <p:xfrm>
          <a:off x="1507415" y="1818749"/>
          <a:ext cx="9177169" cy="13756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93181">
                  <a:extLst>
                    <a:ext uri="{9D8B030D-6E8A-4147-A177-3AD203B41FA5}">
                      <a16:colId xmlns:a16="http://schemas.microsoft.com/office/drawing/2014/main" val="479170272"/>
                    </a:ext>
                  </a:extLst>
                </a:gridCol>
                <a:gridCol w="6583988">
                  <a:extLst>
                    <a:ext uri="{9D8B030D-6E8A-4147-A177-3AD203B41FA5}">
                      <a16:colId xmlns:a16="http://schemas.microsoft.com/office/drawing/2014/main" val="371259099"/>
                    </a:ext>
                  </a:extLst>
                </a:gridCol>
              </a:tblGrid>
              <a:tr h="1375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개발 환경</a:t>
                      </a:r>
                    </a:p>
                  </a:txBody>
                  <a:tcPr marL="114671" marR="114671" marT="57335" marB="573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4671" marR="114671" marT="57335" marB="573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627291"/>
                  </a:ext>
                </a:extLst>
              </a:tr>
            </a:tbl>
          </a:graphicData>
        </a:graphic>
      </p:graphicFrame>
      <p:pic>
        <p:nvPicPr>
          <p:cNvPr id="328" name="Picture 4" descr="이클립스(Eclipse) 다운로드 및 설치 방법 - 도라가이드">
            <a:extLst>
              <a:ext uri="{FF2B5EF4-FFF2-40B4-BE49-F238E27FC236}">
                <a16:creationId xmlns:a16="http://schemas.microsoft.com/office/drawing/2014/main" id="{CE0A1770-8282-45A2-B26F-59D20307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758" y="2106202"/>
            <a:ext cx="1678452" cy="93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9" name="그림 328" descr="MySQL 버전 확인 방법">
            <a:extLst>
              <a:ext uri="{FF2B5EF4-FFF2-40B4-BE49-F238E27FC236}">
                <a16:creationId xmlns:a16="http://schemas.microsoft.com/office/drawing/2014/main" id="{973DBEC1-16FB-4267-8C50-3603F143AE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732" y="1920479"/>
            <a:ext cx="1931057" cy="1172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0" name="표 4">
            <a:extLst>
              <a:ext uri="{FF2B5EF4-FFF2-40B4-BE49-F238E27FC236}">
                <a16:creationId xmlns:a16="http://schemas.microsoft.com/office/drawing/2014/main" id="{2F09988A-5165-4DB7-89BF-5CE9F206C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277498"/>
              </p:ext>
            </p:extLst>
          </p:nvPr>
        </p:nvGraphicFramePr>
        <p:xfrm>
          <a:off x="1507414" y="3161718"/>
          <a:ext cx="9177169" cy="13756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93182">
                  <a:extLst>
                    <a:ext uri="{9D8B030D-6E8A-4147-A177-3AD203B41FA5}">
                      <a16:colId xmlns:a16="http://schemas.microsoft.com/office/drawing/2014/main" val="479170272"/>
                    </a:ext>
                  </a:extLst>
                </a:gridCol>
                <a:gridCol w="6583987">
                  <a:extLst>
                    <a:ext uri="{9D8B030D-6E8A-4147-A177-3AD203B41FA5}">
                      <a16:colId xmlns:a16="http://schemas.microsoft.com/office/drawing/2014/main" val="371259099"/>
                    </a:ext>
                  </a:extLst>
                </a:gridCol>
              </a:tblGrid>
              <a:tr h="1375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사용언어</a:t>
                      </a:r>
                    </a:p>
                  </a:txBody>
                  <a:tcPr marL="114671" marR="114671" marT="57335" marB="573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4671" marR="114671" marT="57335" marB="573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627291"/>
                  </a:ext>
                </a:extLst>
              </a:tr>
            </a:tbl>
          </a:graphicData>
        </a:graphic>
      </p:graphicFrame>
      <p:graphicFrame>
        <p:nvGraphicFramePr>
          <p:cNvPr id="331" name="표 4">
            <a:extLst>
              <a:ext uri="{FF2B5EF4-FFF2-40B4-BE49-F238E27FC236}">
                <a16:creationId xmlns:a16="http://schemas.microsoft.com/office/drawing/2014/main" id="{9C5B74CD-603B-4517-AF7F-83D980EE4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4848"/>
              </p:ext>
            </p:extLst>
          </p:nvPr>
        </p:nvGraphicFramePr>
        <p:xfrm>
          <a:off x="1507414" y="4799307"/>
          <a:ext cx="4453577" cy="13756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58442">
                  <a:extLst>
                    <a:ext uri="{9D8B030D-6E8A-4147-A177-3AD203B41FA5}">
                      <a16:colId xmlns:a16="http://schemas.microsoft.com/office/drawing/2014/main" val="479170272"/>
                    </a:ext>
                  </a:extLst>
                </a:gridCol>
                <a:gridCol w="3195135">
                  <a:extLst>
                    <a:ext uri="{9D8B030D-6E8A-4147-A177-3AD203B41FA5}">
                      <a16:colId xmlns:a16="http://schemas.microsoft.com/office/drawing/2014/main" val="371259099"/>
                    </a:ext>
                  </a:extLst>
                </a:gridCol>
              </a:tblGrid>
              <a:tr h="1375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14671" marR="114671" marT="57335" marB="573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4671" marR="114671" marT="57335" marB="573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627291"/>
                  </a:ext>
                </a:extLst>
              </a:tr>
            </a:tbl>
          </a:graphicData>
        </a:graphic>
      </p:graphicFrame>
      <p:graphicFrame>
        <p:nvGraphicFramePr>
          <p:cNvPr id="332" name="표 4">
            <a:extLst>
              <a:ext uri="{FF2B5EF4-FFF2-40B4-BE49-F238E27FC236}">
                <a16:creationId xmlns:a16="http://schemas.microsoft.com/office/drawing/2014/main" id="{830237F2-B759-4383-BB6C-D13B916F5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246589"/>
              </p:ext>
            </p:extLst>
          </p:nvPr>
        </p:nvGraphicFramePr>
        <p:xfrm>
          <a:off x="1507415" y="4799307"/>
          <a:ext cx="5772635" cy="13756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31167">
                  <a:extLst>
                    <a:ext uri="{9D8B030D-6E8A-4147-A177-3AD203B41FA5}">
                      <a16:colId xmlns:a16="http://schemas.microsoft.com/office/drawing/2014/main" val="479170272"/>
                    </a:ext>
                  </a:extLst>
                </a:gridCol>
                <a:gridCol w="4141468">
                  <a:extLst>
                    <a:ext uri="{9D8B030D-6E8A-4147-A177-3AD203B41FA5}">
                      <a16:colId xmlns:a16="http://schemas.microsoft.com/office/drawing/2014/main" val="371259099"/>
                    </a:ext>
                  </a:extLst>
                </a:gridCol>
              </a:tblGrid>
              <a:tr h="1375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14671" marR="114671" marT="57335" marB="573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4671" marR="114671" marT="57335" marB="573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627291"/>
                  </a:ext>
                </a:extLst>
              </a:tr>
            </a:tbl>
          </a:graphicData>
        </a:graphic>
      </p:graphicFrame>
      <p:graphicFrame>
        <p:nvGraphicFramePr>
          <p:cNvPr id="333" name="표 4">
            <a:extLst>
              <a:ext uri="{FF2B5EF4-FFF2-40B4-BE49-F238E27FC236}">
                <a16:creationId xmlns:a16="http://schemas.microsoft.com/office/drawing/2014/main" id="{4E417547-5DD9-49D4-AD52-208C75EB6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84491"/>
              </p:ext>
            </p:extLst>
          </p:nvPr>
        </p:nvGraphicFramePr>
        <p:xfrm>
          <a:off x="7556560" y="4799306"/>
          <a:ext cx="3128023" cy="13756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83882">
                  <a:extLst>
                    <a:ext uri="{9D8B030D-6E8A-4147-A177-3AD203B41FA5}">
                      <a16:colId xmlns:a16="http://schemas.microsoft.com/office/drawing/2014/main" val="479170272"/>
                    </a:ext>
                  </a:extLst>
                </a:gridCol>
                <a:gridCol w="2244141">
                  <a:extLst>
                    <a:ext uri="{9D8B030D-6E8A-4147-A177-3AD203B41FA5}">
                      <a16:colId xmlns:a16="http://schemas.microsoft.com/office/drawing/2014/main" val="371259099"/>
                    </a:ext>
                  </a:extLst>
                </a:gridCol>
              </a:tblGrid>
              <a:tr h="1375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marL="114671" marR="114671" marT="57335" marB="573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4671" marR="114671" marT="57335" marB="573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627291"/>
                  </a:ext>
                </a:extLst>
              </a:tr>
            </a:tbl>
          </a:graphicData>
        </a:graphic>
      </p:graphicFrame>
      <p:pic>
        <p:nvPicPr>
          <p:cNvPr id="334" name="Picture 6" descr="Tomcat &amp;amp; Apache">
            <a:extLst>
              <a:ext uri="{FF2B5EF4-FFF2-40B4-BE49-F238E27FC236}">
                <a16:creationId xmlns:a16="http://schemas.microsoft.com/office/drawing/2014/main" id="{0E4AFC6B-7F1D-4F09-BFAC-B4EC5777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619" y="4817968"/>
            <a:ext cx="1315907" cy="130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5" name="그림 334" descr="javascript public, private, privileged">
            <a:extLst>
              <a:ext uri="{FF2B5EF4-FFF2-40B4-BE49-F238E27FC236}">
                <a16:creationId xmlns:a16="http://schemas.microsoft.com/office/drawing/2014/main" id="{F9E413B5-CB8B-41BC-B884-5A9909C32C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284" y="3194436"/>
            <a:ext cx="1085676" cy="1247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그림 335" descr="KOSTA 교육 39일차(JSP, WS, WAS,Container, Servlet) | by 김준형(Kim.J.H) | Medium">
            <a:extLst>
              <a:ext uri="{FF2B5EF4-FFF2-40B4-BE49-F238E27FC236}">
                <a16:creationId xmlns:a16="http://schemas.microsoft.com/office/drawing/2014/main" id="{5C49DE97-8E8B-4C43-AFD5-7ADF098008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809" y="1746230"/>
            <a:ext cx="2444304" cy="148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그림 336" descr="Java]Java String 사용시 주의점 · Ryulth">
            <a:extLst>
              <a:ext uri="{FF2B5EF4-FFF2-40B4-BE49-F238E27FC236}">
                <a16:creationId xmlns:a16="http://schemas.microsoft.com/office/drawing/2014/main" id="{D4E13CF3-A549-4067-90DE-961386E124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454" y="3156492"/>
            <a:ext cx="2164368" cy="1316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Picture 8" descr="소년코딩 - jQuery 소스 구조분석을 해야하는 이유">
            <a:extLst>
              <a:ext uri="{FF2B5EF4-FFF2-40B4-BE49-F238E27FC236}">
                <a16:creationId xmlns:a16="http://schemas.microsoft.com/office/drawing/2014/main" id="{F5D4899F-370F-4AB8-AFB7-70806AA01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885" y="3211129"/>
            <a:ext cx="1309582" cy="130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9" name="그림 338">
            <a:extLst>
              <a:ext uri="{FF2B5EF4-FFF2-40B4-BE49-F238E27FC236}">
                <a16:creationId xmlns:a16="http://schemas.microsoft.com/office/drawing/2014/main" id="{7890DBBF-6A82-442C-8BCC-2B8997431B2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123" y="4880461"/>
            <a:ext cx="814640" cy="1146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그림 339">
            <a:extLst>
              <a:ext uri="{FF2B5EF4-FFF2-40B4-BE49-F238E27FC236}">
                <a16:creationId xmlns:a16="http://schemas.microsoft.com/office/drawing/2014/main" id="{99BB2CB2-8417-42A7-AB74-A0F62DD0DC1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091" y="4940186"/>
            <a:ext cx="1027259" cy="102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그림 340">
            <a:extLst>
              <a:ext uri="{FF2B5EF4-FFF2-40B4-BE49-F238E27FC236}">
                <a16:creationId xmlns:a16="http://schemas.microsoft.com/office/drawing/2014/main" id="{C463C554-B2B2-4C53-A738-B4BE84A5F82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085" y="4940187"/>
            <a:ext cx="1054418" cy="1027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712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CF55F5-AA4A-4242-B92D-27498EB2B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" r="1" b="13535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20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팀원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D8363D-6514-4DB2-BDD2-1FB3409EAFAC}"/>
              </a:ext>
            </a:extLst>
          </p:cNvPr>
          <p:cNvSpPr/>
          <p:nvPr/>
        </p:nvSpPr>
        <p:spPr>
          <a:xfrm>
            <a:off x="1281561" y="1908073"/>
            <a:ext cx="1033103" cy="923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0FB678-E449-4093-AFAF-B8E362066DA3}"/>
              </a:ext>
            </a:extLst>
          </p:cNvPr>
          <p:cNvSpPr/>
          <p:nvPr/>
        </p:nvSpPr>
        <p:spPr>
          <a:xfrm>
            <a:off x="2467064" y="1908073"/>
            <a:ext cx="9072025" cy="923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496737-B53C-4A7C-8E1A-C909542D5988}"/>
              </a:ext>
            </a:extLst>
          </p:cNvPr>
          <p:cNvSpPr txBox="1"/>
          <p:nvPr/>
        </p:nvSpPr>
        <p:spPr>
          <a:xfrm>
            <a:off x="1244114" y="21389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민석홍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26E71B-04CF-438E-A3E4-B1D3E30553A1}"/>
              </a:ext>
            </a:extLst>
          </p:cNvPr>
          <p:cNvSpPr txBox="1"/>
          <p:nvPr/>
        </p:nvSpPr>
        <p:spPr>
          <a:xfrm>
            <a:off x="2738466" y="2061961"/>
            <a:ext cx="6466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DB</a:t>
            </a:r>
            <a:r>
              <a:rPr lang="ko-KR" altLang="en-US" sz="2000" dirty="0">
                <a:solidFill>
                  <a:schemeClr val="bg1"/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설계 및 개발</a:t>
            </a:r>
            <a:r>
              <a:rPr lang="en-US" altLang="ko-KR" sz="2000" dirty="0">
                <a:solidFill>
                  <a:schemeClr val="bg1"/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, JSP, JAVASCRIPT, CSS, HTML, JAVA,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형상관리</a:t>
            </a:r>
            <a:r>
              <a:rPr lang="en-US" altLang="ko-KR" sz="2000" dirty="0">
                <a:solidFill>
                  <a:schemeClr val="bg1"/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외부 </a:t>
            </a:r>
            <a:r>
              <a:rPr lang="en-US" altLang="ko-KR" sz="2000" dirty="0">
                <a:solidFill>
                  <a:schemeClr val="bg1"/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API</a:t>
            </a:r>
            <a:r>
              <a:rPr lang="ko-KR" altLang="en-US" sz="2000" dirty="0">
                <a:solidFill>
                  <a:schemeClr val="bg1"/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사용</a:t>
            </a:r>
            <a:r>
              <a:rPr lang="en-US" altLang="ko-KR" sz="2000" dirty="0">
                <a:solidFill>
                  <a:schemeClr val="bg1"/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총괄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6C0097-8B77-4E38-B2A9-B87B26820A80}"/>
              </a:ext>
            </a:extLst>
          </p:cNvPr>
          <p:cNvSpPr/>
          <p:nvPr/>
        </p:nvSpPr>
        <p:spPr>
          <a:xfrm>
            <a:off x="1281561" y="3301617"/>
            <a:ext cx="1033103" cy="923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2467064" y="3301617"/>
            <a:ext cx="9072025" cy="923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69B547-6B49-409E-B26D-FAED0463BCDC}"/>
              </a:ext>
            </a:extLst>
          </p:cNvPr>
          <p:cNvSpPr txBox="1"/>
          <p:nvPr/>
        </p:nvSpPr>
        <p:spPr>
          <a:xfrm>
            <a:off x="1244115" y="353244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이수연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428299-F420-4609-81BB-156F5D043A81}"/>
              </a:ext>
            </a:extLst>
          </p:cNvPr>
          <p:cNvSpPr txBox="1"/>
          <p:nvPr/>
        </p:nvSpPr>
        <p:spPr>
          <a:xfrm>
            <a:off x="2738466" y="3455505"/>
            <a:ext cx="7553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포토샵</a:t>
            </a:r>
            <a:r>
              <a:rPr lang="en-US" altLang="ko-KR" sz="2000" dirty="0">
                <a:solidFill>
                  <a:schemeClr val="bg1"/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일러스트 등 디자인 파트 기획 및 총괄</a:t>
            </a:r>
            <a:r>
              <a:rPr lang="en-US" altLang="ko-KR" sz="2000" dirty="0">
                <a:solidFill>
                  <a:schemeClr val="bg1"/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사진작업</a:t>
            </a:r>
            <a:r>
              <a:rPr lang="en-US" altLang="ko-KR" sz="2000" dirty="0">
                <a:solidFill>
                  <a:schemeClr val="bg1"/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, ppt</a:t>
            </a:r>
            <a:r>
              <a:rPr lang="ko-KR" altLang="en-US" sz="2000" dirty="0">
                <a:solidFill>
                  <a:schemeClr val="bg1"/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작업</a:t>
            </a:r>
            <a:r>
              <a:rPr lang="en-US" altLang="ko-KR" sz="2000" dirty="0">
                <a:solidFill>
                  <a:schemeClr val="bg1"/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,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웹 기획 및 수정</a:t>
            </a:r>
            <a:endParaRPr lang="ko-KR" altLang="en-US" sz="2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1281560" y="4790409"/>
            <a:ext cx="1033103" cy="9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467064" y="4793616"/>
            <a:ext cx="9072025" cy="9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967A8D-1CB8-4452-B93B-219D088A66FD}"/>
              </a:ext>
            </a:extLst>
          </p:cNvPr>
          <p:cNvSpPr txBox="1"/>
          <p:nvPr/>
        </p:nvSpPr>
        <p:spPr>
          <a:xfrm>
            <a:off x="1244115" y="502124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장현수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A32A6-0C23-4F87-968C-A78F109106DC}"/>
              </a:ext>
            </a:extLst>
          </p:cNvPr>
          <p:cNvSpPr txBox="1"/>
          <p:nvPr/>
        </p:nvSpPr>
        <p:spPr>
          <a:xfrm>
            <a:off x="2738466" y="5021242"/>
            <a:ext cx="8018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HTML, CSS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등 기획 및 코딩 총괄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포토샵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  <a:ea typeface="LG Smart UI Bold" panose="020B0800000101010101" pitchFamily="50" charset="-127"/>
              </a:rPr>
              <a:t>웹 디자인 파트 작업 및 수정</a:t>
            </a:r>
            <a:endParaRPr lang="ko-KR" altLang="en-US" sz="2000" spc="-15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A8CF3D94-6A46-4039-BFB5-AF38A6747B4D}"/>
              </a:ext>
            </a:extLst>
          </p:cNvPr>
          <p:cNvSpPr/>
          <p:nvPr/>
        </p:nvSpPr>
        <p:spPr>
          <a:xfrm>
            <a:off x="562747" y="1513845"/>
            <a:ext cx="808977" cy="239380"/>
          </a:xfrm>
          <a:prstGeom prst="wedgeRoundRectCallout">
            <a:avLst>
              <a:gd name="adj1" fmla="val -26862"/>
              <a:gd name="adj2" fmla="val 130077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Leader</a:t>
            </a:r>
            <a:endParaRPr lang="ko-KR" altLang="en-US" sz="14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17F968D-EE26-44A7-8309-F6E90AB5B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5" t="55848" r="54787" b="4421"/>
          <a:stretch/>
        </p:blipFill>
        <p:spPr>
          <a:xfrm>
            <a:off x="410669" y="4790408"/>
            <a:ext cx="886415" cy="92332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7923177-DD7C-4514-84B4-338500684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64" t="4670" r="3595" b="55620"/>
          <a:stretch/>
        </p:blipFill>
        <p:spPr>
          <a:xfrm>
            <a:off x="370188" y="3301615"/>
            <a:ext cx="867246" cy="92333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AC3B117-5C95-40B9-A4AE-FEE1C3C9A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6" t="4511" r="53732" b="54574"/>
          <a:stretch/>
        </p:blipFill>
        <p:spPr>
          <a:xfrm>
            <a:off x="362551" y="1908073"/>
            <a:ext cx="924884" cy="9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42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CE5FB80-243E-4DC3-A0B3-8B0C5C60F3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기획 의도</a:t>
            </a:r>
          </a:p>
        </p:txBody>
      </p:sp>
    </p:spTree>
    <p:extLst>
      <p:ext uri="{BB962C8B-B14F-4D97-AF65-F5344CB8AC3E}">
        <p14:creationId xmlns:p14="http://schemas.microsoft.com/office/powerpoint/2010/main" val="233969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기획 의도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19CA14-144F-460D-B0AC-A9995AB5C468}"/>
              </a:ext>
            </a:extLst>
          </p:cNvPr>
          <p:cNvSpPr/>
          <p:nvPr/>
        </p:nvSpPr>
        <p:spPr>
          <a:xfrm>
            <a:off x="967236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1CEA20-95E1-40B9-9217-4E9A1D3A8810}"/>
              </a:ext>
            </a:extLst>
          </p:cNvPr>
          <p:cNvSpPr/>
          <p:nvPr/>
        </p:nvSpPr>
        <p:spPr>
          <a:xfrm>
            <a:off x="4793308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9C9341F-969C-49C1-8616-71C8151F612B}"/>
              </a:ext>
            </a:extLst>
          </p:cNvPr>
          <p:cNvSpPr/>
          <p:nvPr/>
        </p:nvSpPr>
        <p:spPr>
          <a:xfrm>
            <a:off x="8619380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CECD00C1-B779-4374-8FA5-21EE9B7A7FF1}"/>
              </a:ext>
            </a:extLst>
          </p:cNvPr>
          <p:cNvSpPr/>
          <p:nvPr/>
        </p:nvSpPr>
        <p:spPr>
          <a:xfrm>
            <a:off x="967236" y="1532433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C7B5E45D-3CAF-4C2D-9938-F7C69946C06E}"/>
              </a:ext>
            </a:extLst>
          </p:cNvPr>
          <p:cNvSpPr/>
          <p:nvPr/>
        </p:nvSpPr>
        <p:spPr>
          <a:xfrm>
            <a:off x="4793308" y="1532432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600F71B9-6C3A-4663-BBF4-52DB19D5B9E4}"/>
              </a:ext>
            </a:extLst>
          </p:cNvPr>
          <p:cNvSpPr/>
          <p:nvPr/>
        </p:nvSpPr>
        <p:spPr>
          <a:xfrm>
            <a:off x="8619380" y="1532431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AFF78-DCD5-4051-A725-12B3BAD00DB2}"/>
              </a:ext>
            </a:extLst>
          </p:cNvPr>
          <p:cNvSpPr txBox="1"/>
          <p:nvPr/>
        </p:nvSpPr>
        <p:spPr>
          <a:xfrm>
            <a:off x="1782135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FFFF5-FE8B-4CA6-9FD2-BF6D43B5483B}"/>
              </a:ext>
            </a:extLst>
          </p:cNvPr>
          <p:cNvSpPr txBox="1"/>
          <p:nvPr/>
        </p:nvSpPr>
        <p:spPr>
          <a:xfrm>
            <a:off x="5598683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048F04-93D5-4B7A-BEC9-901254970872}"/>
              </a:ext>
            </a:extLst>
          </p:cNvPr>
          <p:cNvSpPr txBox="1"/>
          <p:nvPr/>
        </p:nvSpPr>
        <p:spPr>
          <a:xfrm>
            <a:off x="9434278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886A1B-C447-4BC0-93C8-827A228BFAA2}"/>
              </a:ext>
            </a:extLst>
          </p:cNvPr>
          <p:cNvSpPr txBox="1"/>
          <p:nvPr/>
        </p:nvSpPr>
        <p:spPr>
          <a:xfrm>
            <a:off x="8915876" y="2649042"/>
            <a:ext cx="2190274" cy="117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spc="-150" dirty="0">
                <a:latin typeface="+mn-ea"/>
              </a:rPr>
              <a:t>다양한 영화관 사이트들</a:t>
            </a:r>
            <a:endParaRPr lang="en-US" altLang="ko-KR" sz="1400" b="1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영화와 스낵을 즐길 수 있다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+mn-ea"/>
            </a:endParaRPr>
          </a:p>
        </p:txBody>
      </p:sp>
      <p:pic>
        <p:nvPicPr>
          <p:cNvPr id="21" name="Picture 2" descr="공식]CGV &amp;quot;극장 어려움→극단적 자구책 실시…상영관 30% 감축 추진&amp;quot; - 조선일보">
            <a:extLst>
              <a:ext uri="{FF2B5EF4-FFF2-40B4-BE49-F238E27FC236}">
                <a16:creationId xmlns:a16="http://schemas.microsoft.com/office/drawing/2014/main" id="{F9A643FC-ACC3-4DF2-9772-C9FF1BC49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48409" y="2799495"/>
            <a:ext cx="1443036" cy="60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영화 - The-K한국교직원공제회">
            <a:extLst>
              <a:ext uri="{FF2B5EF4-FFF2-40B4-BE49-F238E27FC236}">
                <a16:creationId xmlns:a16="http://schemas.microsoft.com/office/drawing/2014/main" id="{FB082591-BC12-4379-B00C-92D757656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3733" y="3735221"/>
            <a:ext cx="2050838" cy="45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079DCDE-8952-4B11-A5CF-DD84B70D6F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48" b="55098"/>
          <a:stretch/>
        </p:blipFill>
        <p:spPr>
          <a:xfrm>
            <a:off x="4572000" y="2243465"/>
            <a:ext cx="3048000" cy="14287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5C0BF2E-26B8-4D5D-A769-72F92A97214E}"/>
              </a:ext>
            </a:extLst>
          </p:cNvPr>
          <p:cNvSpPr txBox="1"/>
          <p:nvPr/>
        </p:nvSpPr>
        <p:spPr>
          <a:xfrm>
            <a:off x="5082035" y="3621116"/>
            <a:ext cx="1952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영화 관람권</a:t>
            </a:r>
            <a:endParaRPr lang="en-US" altLang="ko-KR" sz="1400" dirty="0"/>
          </a:p>
          <a:p>
            <a:r>
              <a:rPr lang="en-US" altLang="ko-KR" sz="1400" dirty="0"/>
              <a:t>11,000</a:t>
            </a:r>
            <a:r>
              <a:rPr lang="ko-KR" altLang="en-US" sz="1400" dirty="0"/>
              <a:t>원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FAD2AC8-1E1D-40E2-A00B-FC00F2BB1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308" y="4144336"/>
            <a:ext cx="1952625" cy="13258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3213FE-3EE9-432D-8D7E-94E3AF860504}"/>
              </a:ext>
            </a:extLst>
          </p:cNvPr>
          <p:cNvSpPr txBox="1"/>
          <p:nvPr/>
        </p:nvSpPr>
        <p:spPr>
          <a:xfrm>
            <a:off x="5080099" y="5529574"/>
            <a:ext cx="1952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일반 콤보</a:t>
            </a:r>
            <a:endParaRPr lang="en-US" altLang="ko-KR" sz="1400" dirty="0"/>
          </a:p>
          <a:p>
            <a:r>
              <a:rPr lang="en-US" altLang="ko-KR" sz="1400" dirty="0"/>
              <a:t>9,000</a:t>
            </a:r>
            <a:r>
              <a:rPr lang="ko-KR" altLang="en-US" sz="1400" dirty="0"/>
              <a:t>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77FD376-8972-4F52-A5D8-AF53029C43B0}"/>
              </a:ext>
            </a:extLst>
          </p:cNvPr>
          <p:cNvCxnSpPr/>
          <p:nvPr/>
        </p:nvCxnSpPr>
        <p:spPr>
          <a:xfrm>
            <a:off x="9922071" y="3451850"/>
            <a:ext cx="0" cy="7372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1BC5DE8-FCB9-46AA-8ABD-178801119029}"/>
              </a:ext>
            </a:extLst>
          </p:cNvPr>
          <p:cNvSpPr txBox="1"/>
          <p:nvPr/>
        </p:nvSpPr>
        <p:spPr>
          <a:xfrm>
            <a:off x="8708321" y="4420485"/>
            <a:ext cx="260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상품의 가격이 비싸다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932B17-62E3-4CE6-9E80-134448F1108A}"/>
              </a:ext>
            </a:extLst>
          </p:cNvPr>
          <p:cNvSpPr txBox="1"/>
          <p:nvPr/>
        </p:nvSpPr>
        <p:spPr>
          <a:xfrm>
            <a:off x="8723157" y="5021226"/>
            <a:ext cx="2397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저렴한 가격으로 소비자에게 부담을 덜어 줄 수 없을까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pic>
        <p:nvPicPr>
          <p:cNvPr id="1026" name="Picture 2" descr="롯데시네마 신림 (@mHtSNjb4lonBLds) | Twitter">
            <a:extLst>
              <a:ext uri="{FF2B5EF4-FFF2-40B4-BE49-F238E27FC236}">
                <a16:creationId xmlns:a16="http://schemas.microsoft.com/office/drawing/2014/main" id="{10BD2D1B-8C76-4631-AC05-B9DB5F6FD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94" y="4568407"/>
            <a:ext cx="1222865" cy="122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1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기획 의도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8AC441A-4400-47F5-9EE6-0FAA046EFB1D}"/>
              </a:ext>
            </a:extLst>
          </p:cNvPr>
          <p:cNvCxnSpPr>
            <a:cxnSpLocks/>
          </p:cNvCxnSpPr>
          <p:nvPr/>
        </p:nvCxnSpPr>
        <p:spPr>
          <a:xfrm>
            <a:off x="168609" y="3799015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64FC01F-EF01-447E-87DC-0C61E61FC970}"/>
              </a:ext>
            </a:extLst>
          </p:cNvPr>
          <p:cNvCxnSpPr>
            <a:cxnSpLocks/>
          </p:cNvCxnSpPr>
          <p:nvPr/>
        </p:nvCxnSpPr>
        <p:spPr>
          <a:xfrm>
            <a:off x="168609" y="5745521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206361" y="2080401"/>
            <a:ext cx="11142264" cy="1622417"/>
            <a:chOff x="1537048" y="1513659"/>
            <a:chExt cx="10533032" cy="16224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61A377-4BA4-4A78-AF3E-D3A3C81EB450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3076354" y="1513659"/>
              <a:ext cx="4228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값 비싼 영화 관람권과 스낵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영화 값은 계속 증가하고 있고 더군다나 코로나</a:t>
              </a:r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19 </a:t>
              </a:r>
              <a:r>
                <a:rPr lang="ko-KR" alt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사태 때문에 영화관을 찾는 사람들이 점점 감소하고 있습니다</a:t>
              </a:r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.</a:t>
              </a:r>
            </a:p>
            <a:p>
              <a:r>
                <a:rPr lang="ko-KR" alt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힘든 시기에 문화인들의 영화 값의 부담을 조금이라도 덜어주기 위해 다른 영화관과 달리 많은 이벤트와 등급제</a:t>
              </a:r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, </a:t>
              </a:r>
              <a:r>
                <a:rPr lang="ko-KR" alt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쿠폰 등을 활용하여 제작한 프로젝트입니다</a:t>
              </a:r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. 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7B91E6-C093-4688-958D-32BA63EEA22F}"/>
              </a:ext>
            </a:extLst>
          </p:cNvPr>
          <p:cNvGrpSpPr/>
          <p:nvPr/>
        </p:nvGrpSpPr>
        <p:grpSpPr>
          <a:xfrm>
            <a:off x="206361" y="4026906"/>
            <a:ext cx="11142264" cy="1129974"/>
            <a:chOff x="1537048" y="1513659"/>
            <a:chExt cx="10533032" cy="112997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7B933C-42FC-454D-AF50-6B9260673A5E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ECC35C-40B7-4E12-A8D6-712DF27992F5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E69822-967C-4C52-9C2A-CF25C08AA9CA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영화관람권 </a:t>
              </a:r>
              <a:r>
                <a:rPr lang="en-US" altLang="ko-KR" sz="2400" dirty="0">
                  <a:latin typeface="+mj-ea"/>
                  <a:ea typeface="+mj-ea"/>
                </a:rPr>
                <a:t>2+1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BD662F-05A1-40F9-A99C-4BB6022A71B1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저희 사이트는 팀 명과 같이 </a:t>
              </a:r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2NE1</a:t>
              </a:r>
              <a:r>
                <a:rPr lang="ko-KR" alt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입니다</a:t>
              </a:r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. 2NE1</a:t>
              </a:r>
              <a:r>
                <a:rPr lang="ko-KR" alt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은 </a:t>
              </a:r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2+1</a:t>
              </a:r>
              <a:r>
                <a:rPr lang="ko-KR" alt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과 같이 </a:t>
              </a:r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'</a:t>
              </a:r>
              <a:r>
                <a:rPr lang="ko-KR" alt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둘이 오면 한 명은 무료</a:t>
              </a:r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'</a:t>
              </a:r>
              <a:r>
                <a:rPr lang="ko-KR" alt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의 뜻으로 두 명 단위로 영화를 예매 시 영화관람권을 드리고 있습니다</a:t>
              </a:r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677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DD45BE-C4D8-40BE-A1B6-D0176CA08E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641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요구사항 분석</a:t>
            </a:r>
          </a:p>
        </p:txBody>
      </p:sp>
    </p:spTree>
    <p:extLst>
      <p:ext uri="{BB962C8B-B14F-4D97-AF65-F5344CB8AC3E}">
        <p14:creationId xmlns:p14="http://schemas.microsoft.com/office/powerpoint/2010/main" val="3112975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요구사항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563880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6347640" y="1626780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6732512" y="1294090"/>
            <a:ext cx="4869711" cy="726966"/>
            <a:chOff x="1031359" y="1795360"/>
            <a:chExt cx="5231218" cy="72696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1031359" y="1795360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2132294" y="1875995"/>
              <a:ext cx="3029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구매자는 사이트의 </a:t>
              </a:r>
              <a:endPara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피드백을 할 수 있어야 함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53F7142-E7B6-4604-AFBE-030E04BD9958}"/>
              </a:ext>
            </a:extLst>
          </p:cNvPr>
          <p:cNvGrpSpPr/>
          <p:nvPr/>
        </p:nvGrpSpPr>
        <p:grpSpPr>
          <a:xfrm>
            <a:off x="589779" y="1294090"/>
            <a:ext cx="4869711" cy="684490"/>
            <a:chOff x="1031359" y="1795360"/>
            <a:chExt cx="5231218" cy="6844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111804-2427-49FD-AEE4-0ECBAF201C66}"/>
                </a:ext>
              </a:extLst>
            </p:cNvPr>
            <p:cNvSpPr/>
            <p:nvPr/>
          </p:nvSpPr>
          <p:spPr>
            <a:xfrm>
              <a:off x="1031359" y="1795360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8680D-CA91-451C-BAEA-41A20AEEE172}"/>
                </a:ext>
              </a:extLst>
            </p:cNvPr>
            <p:cNvSpPr txBox="1"/>
            <p:nvPr/>
          </p:nvSpPr>
          <p:spPr>
            <a:xfrm>
              <a:off x="1149030" y="1875995"/>
              <a:ext cx="4995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구매자는 상품 및 영화 검색이 가능해야 함</a:t>
              </a:r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.</a:t>
              </a:r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D0063A9-D14E-4B13-BA81-213351F91828}"/>
              </a:ext>
            </a:extLst>
          </p:cNvPr>
          <p:cNvSpPr txBox="1"/>
          <p:nvPr/>
        </p:nvSpPr>
        <p:spPr>
          <a:xfrm>
            <a:off x="699318" y="2279299"/>
            <a:ext cx="465063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검색창을 통해 상품 검색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카테고리를 통한 영화 등 검색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리뷰를 통한 사람들의 반응 등을 관찰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영화 정보</a:t>
            </a:r>
            <a:r>
              <a:rPr lang="en-US" altLang="ko-KR" sz="16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6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리뷰</a:t>
            </a:r>
            <a:r>
              <a:rPr lang="en-US" altLang="ko-KR" sz="16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6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예고편 등을 검색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이벤트 및 스낵 바 이용방법 검색</a:t>
            </a:r>
            <a:endParaRPr lang="en-US" altLang="ko-KR" sz="16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장바구니 구현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선물하기 구현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상품환불 구현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상품 및 영화티켓 구매 구현</a:t>
            </a:r>
          </a:p>
          <a:p>
            <a:endParaRPr lang="ko-KR" altLang="en-US" sz="16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8B45B9-F3E9-4E57-B6AE-3A4FB55A650C}"/>
              </a:ext>
            </a:extLst>
          </p:cNvPr>
          <p:cNvSpPr txBox="1"/>
          <p:nvPr/>
        </p:nvSpPr>
        <p:spPr>
          <a:xfrm>
            <a:off x="6842050" y="2275414"/>
            <a:ext cx="4650632" cy="263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이벤트 정보 안내</a:t>
            </a: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사이트의 할인 정보 안내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관리자에게 요구사항 전달 구현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문의하기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회원가입 및 개인정보 등의 정보 구현</a:t>
            </a: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ko-KR" alt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67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813</Words>
  <Application>Microsoft Office PowerPoint</Application>
  <PresentationFormat>와이드스크린</PresentationFormat>
  <Paragraphs>194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LG Smart UI Bold</vt:lpstr>
      <vt:lpstr>나눔스퀘어 Bold</vt:lpstr>
      <vt:lpstr>나눔스퀘어 Light</vt:lpstr>
      <vt:lpstr>Arial</vt:lpstr>
      <vt:lpstr>Arial Black</vt:lpstr>
      <vt:lpstr>Bahnschrift Light Condensed</vt:lpstr>
      <vt:lpstr>Impact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석홍 민</cp:lastModifiedBy>
  <cp:revision>40</cp:revision>
  <dcterms:created xsi:type="dcterms:W3CDTF">2020-05-25T00:38:46Z</dcterms:created>
  <dcterms:modified xsi:type="dcterms:W3CDTF">2021-10-21T01:15:17Z</dcterms:modified>
</cp:coreProperties>
</file>